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6" autoAdjust="0"/>
    <p:restoredTop sz="94660"/>
  </p:normalViewPr>
  <p:slideViewPr>
    <p:cSldViewPr snapToGrid="0">
      <p:cViewPr varScale="1">
        <p:scale>
          <a:sx n="50" d="100"/>
          <a:sy n="50" d="100"/>
        </p:scale>
        <p:origin x="72" y="3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87B1EF-AD22-449A-BA74-43C7B3586B45}" type="datetimeFigureOut">
              <a:rPr lang="en-US" smtClean="0"/>
              <a:t>1/8/2019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F02889-83C4-48BD-82F3-4A87C936CF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122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1CE50F7D-E604-48E6-B9EA-30454CA3DBF2}" type="slidenum">
              <a:rPr lang="en-US" altLang="en-US" smtClean="0"/>
              <a:pPr>
                <a:spcBef>
                  <a:spcPct val="0"/>
                </a:spcBef>
              </a:pPr>
              <a:t>6</a:t>
            </a:fld>
            <a:endParaRPr lang="en-US" altLang="en-US" smtClean="0"/>
          </a:p>
        </p:txBody>
      </p:sp>
      <p:sp>
        <p:nvSpPr>
          <p:cNvPr id="19459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9460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0" tIns="0" rIns="0" bIns="0"/>
          <a:lstStyle/>
          <a:p>
            <a:pPr indent="111125" eaLnBrk="1" hangingPunct="1">
              <a:spcBef>
                <a:spcPct val="0"/>
              </a:spcBef>
              <a:buFontTx/>
              <a:buChar char="•"/>
            </a:pPr>
            <a:r>
              <a:rPr lang="en-US" altLang="en-US" smtClean="0">
                <a:latin typeface="Arial" panose="020B0604020202020204" pitchFamily="34" charset="0"/>
              </a:rPr>
              <a:t>The income tax is the most significant means of raising revenue in the</a:t>
            </a:r>
          </a:p>
          <a:p>
            <a:pPr indent="111125" eaLnBrk="1" hangingPunct="1">
              <a:spcBef>
                <a:spcPct val="0"/>
              </a:spcBef>
            </a:pPr>
            <a:r>
              <a:rPr lang="en-US" altLang="en-US" smtClean="0">
                <a:latin typeface="Arial" panose="020B0604020202020204" pitchFamily="34" charset="0"/>
              </a:rPr>
              <a:t>federal government.</a:t>
            </a:r>
          </a:p>
          <a:p>
            <a:pPr indent="111125" eaLnBrk="1" hangingPunct="1">
              <a:spcBef>
                <a:spcPct val="50000"/>
              </a:spcBef>
              <a:buFontTx/>
              <a:buChar char="•"/>
            </a:pPr>
            <a:r>
              <a:rPr lang="en-US" altLang="en-US" smtClean="0">
                <a:latin typeface="Arial" panose="020B0604020202020204" pitchFamily="34" charset="0"/>
              </a:rPr>
              <a:t>Payroll taxes, such as Social Security, Medicare, unemployment, and</a:t>
            </a:r>
          </a:p>
          <a:p>
            <a:pPr indent="111125" eaLnBrk="1" hangingPunct="1">
              <a:spcBef>
                <a:spcPct val="0"/>
              </a:spcBef>
            </a:pPr>
            <a:r>
              <a:rPr lang="en-US" altLang="en-US" smtClean="0">
                <a:latin typeface="Arial" panose="020B0604020202020204" pitchFamily="34" charset="0"/>
              </a:rPr>
              <a:t>other retirement taxes (FICA), account for the second largest source of</a:t>
            </a:r>
          </a:p>
          <a:p>
            <a:pPr indent="111125" eaLnBrk="1" hangingPunct="1">
              <a:spcBef>
                <a:spcPct val="0"/>
              </a:spcBef>
            </a:pPr>
            <a:r>
              <a:rPr lang="en-US" altLang="en-US" smtClean="0">
                <a:latin typeface="Arial" panose="020B0604020202020204" pitchFamily="34" charset="0"/>
              </a:rPr>
              <a:t>federal revenue through taxation.</a:t>
            </a:r>
          </a:p>
          <a:p>
            <a:pPr indent="111125" eaLnBrk="1" hangingPunct="1">
              <a:spcBef>
                <a:spcPct val="50000"/>
              </a:spcBef>
              <a:buFontTx/>
              <a:buChar char="•"/>
            </a:pPr>
            <a:r>
              <a:rPr lang="en-US" altLang="en-US" smtClean="0">
                <a:latin typeface="Arial" panose="020B0604020202020204" pitchFamily="34" charset="0"/>
              </a:rPr>
              <a:t>Excise, estate, gift, and corporate income taxes, as well as customs,</a:t>
            </a:r>
          </a:p>
          <a:p>
            <a:pPr indent="111125" eaLnBrk="1" hangingPunct="1">
              <a:spcBef>
                <a:spcPct val="0"/>
              </a:spcBef>
            </a:pPr>
            <a:r>
              <a:rPr lang="en-US" altLang="en-US" smtClean="0">
                <a:latin typeface="Arial" panose="020B0604020202020204" pitchFamily="34" charset="0"/>
              </a:rPr>
              <a:t>borrowing to cover deficit, and miscellaneous taxes raise the rest of the</a:t>
            </a:r>
          </a:p>
          <a:p>
            <a:pPr indent="111125" eaLnBrk="1" hangingPunct="1">
              <a:spcBef>
                <a:spcPct val="0"/>
              </a:spcBef>
            </a:pPr>
            <a:r>
              <a:rPr lang="en-US" altLang="en-US" smtClean="0">
                <a:latin typeface="Arial" panose="020B0604020202020204" pitchFamily="34" charset="0"/>
              </a:rPr>
              <a:t>revenue needed by the federal government</a:t>
            </a:r>
          </a:p>
        </p:txBody>
      </p:sp>
    </p:spTree>
    <p:extLst>
      <p:ext uri="{BB962C8B-B14F-4D97-AF65-F5344CB8AC3E}">
        <p14:creationId xmlns:p14="http://schemas.microsoft.com/office/powerpoint/2010/main" val="4968973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1/8/2019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1/8/2019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1/8/2019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1/8/2019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1/8/2019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1/8/2019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1/8/2019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1/8/2019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1/8/2019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1/8/2019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1/8/2019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1/8/2019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1/8/2019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1/8/2019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1/8/2019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Macroeconomics Review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7072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Federal Reserve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Controls the monetary policy of the US</a:t>
            </a:r>
          </a:p>
          <a:p>
            <a:pPr lvl="1"/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Can borrow money by selling bonds</a:t>
            </a:r>
          </a:p>
          <a:p>
            <a:pPr lvl="1"/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Can increase money supply by buying bonds</a:t>
            </a:r>
          </a:p>
          <a:p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Serves as the government bank</a:t>
            </a:r>
          </a:p>
          <a:p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Supervise and regulate banks </a:t>
            </a:r>
            <a:endPara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478784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Monetary Policy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349963"/>
          </a:xfrm>
        </p:spPr>
        <p:txBody>
          <a:bodyPr>
            <a:normAutofit/>
          </a:bodyPr>
          <a:lstStyle/>
          <a:p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Expansionary Policy</a:t>
            </a:r>
          </a:p>
          <a:p>
            <a:pPr lvl="1"/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FED increases money supply and decreases interest rates</a:t>
            </a:r>
          </a:p>
          <a:p>
            <a:pPr lvl="1"/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Consumers prefer to borrow money</a:t>
            </a:r>
          </a:p>
          <a:p>
            <a:pPr lvl="1"/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Usually lowers loan discount rate (more money encourages growth)</a:t>
            </a:r>
          </a:p>
          <a:p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Contractionary Policy</a:t>
            </a:r>
          </a:p>
          <a:p>
            <a:pPr lvl="1"/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Slow down economic growth and decrease money</a:t>
            </a:r>
          </a:p>
          <a:p>
            <a:pPr lvl="1"/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Slows inflation (target rate 2%)</a:t>
            </a:r>
          </a:p>
          <a:p>
            <a:pPr lvl="2"/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Tracks using the CPI</a:t>
            </a:r>
            <a:endPara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545586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Fiscal Policy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254713"/>
          </a:xfrm>
        </p:spPr>
        <p:txBody>
          <a:bodyPr>
            <a:normAutofit/>
          </a:bodyPr>
          <a:lstStyle/>
          <a:p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the government handles taxes</a:t>
            </a:r>
          </a:p>
          <a:p>
            <a:pPr lvl="1"/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the government gets and spends its money</a:t>
            </a:r>
          </a:p>
          <a:p>
            <a:pPr lvl="1"/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Raising taxes, increasing spending, etc. </a:t>
            </a:r>
          </a:p>
          <a:p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Balanced budget</a:t>
            </a:r>
          </a:p>
          <a:p>
            <a:pPr lvl="1"/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Government brings in equal amount as it spends </a:t>
            </a:r>
          </a:p>
          <a:p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Deficit</a:t>
            </a:r>
          </a:p>
          <a:p>
            <a:pPr lvl="1"/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Government spends more than it brings in</a:t>
            </a:r>
          </a:p>
          <a:p>
            <a:pPr lvl="1"/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Current debt $21 trillion and steadily increasing 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7158366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Taxes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102313"/>
          </a:xfrm>
        </p:spPr>
        <p:txBody>
          <a:bodyPr>
            <a:normAutofit/>
          </a:bodyPr>
          <a:lstStyle/>
          <a:p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Regressive tax</a:t>
            </a:r>
          </a:p>
          <a:p>
            <a:pPr lvl="1"/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Tax rate decreases as taxable income increases</a:t>
            </a:r>
          </a:p>
          <a:p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Progressive tax</a:t>
            </a:r>
          </a:p>
          <a:p>
            <a:pPr lvl="1"/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Tax rate increases as taxable income increases</a:t>
            </a:r>
          </a:p>
          <a:p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Types of taxes</a:t>
            </a:r>
          </a:p>
          <a:p>
            <a:pPr lvl="1"/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Income tax (largest provider for local governments), excise tax, tariffs</a:t>
            </a:r>
            <a:endPara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918592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574925" y="1370013"/>
            <a:ext cx="5487988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eaLnBrk="1" hangingPunct="1"/>
            <a:r>
              <a:rPr lang="en-US" altLang="en-US" sz="2800" dirty="0">
                <a:solidFill>
                  <a:schemeClr val="tx1"/>
                </a:solidFill>
                <a:latin typeface="Arial" panose="020B0604020202020204" pitchFamily="34" charset="0"/>
              </a:rPr>
              <a:t>Federal </a:t>
            </a:r>
            <a:r>
              <a:rPr lang="en-US" altLang="en-US" sz="2800" dirty="0">
                <a:solidFill>
                  <a:srgbClr val="FF0000"/>
                </a:solidFill>
                <a:latin typeface="Arial" panose="020B0604020202020204" pitchFamily="34" charset="0"/>
              </a:rPr>
              <a:t>Revenue</a:t>
            </a:r>
            <a:r>
              <a:rPr lang="en-US" altLang="en-US" sz="2800" dirty="0">
                <a:solidFill>
                  <a:schemeClr val="tx1"/>
                </a:solidFill>
                <a:latin typeface="Arial" panose="020B0604020202020204" pitchFamily="34" charset="0"/>
              </a:rPr>
              <a:t> and Spending: Where It Comes From</a:t>
            </a:r>
            <a:endParaRPr lang="en-US" altLang="en-US" sz="2800" dirty="0">
              <a:latin typeface="Arial" panose="020B0604020202020204" pitchFamily="34" charset="0"/>
            </a:endParaRPr>
          </a:p>
        </p:txBody>
      </p:sp>
      <p:pic>
        <p:nvPicPr>
          <p:cNvPr id="1843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9875" y="2355850"/>
            <a:ext cx="3810000" cy="343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2439396" y="4572001"/>
            <a:ext cx="1258486" cy="6924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>
              <a:defRPr/>
            </a:pPr>
            <a:r>
              <a:rPr lang="en-US" sz="15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Individual </a:t>
            </a:r>
          </a:p>
          <a:p>
            <a:pPr algn="ctr">
              <a:defRPr/>
            </a:pPr>
            <a:r>
              <a:rPr lang="en-US" sz="15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Income Taxes</a:t>
            </a:r>
          </a:p>
          <a:p>
            <a:pPr algn="ctr">
              <a:defRPr/>
            </a:pPr>
            <a:r>
              <a:rPr lang="en-US" sz="15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48%</a:t>
            </a:r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2479676" y="2590800"/>
            <a:ext cx="1565275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500">
                <a:latin typeface="Arial" panose="020B0604020202020204" pitchFamily="34" charset="0"/>
              </a:rPr>
              <a:t>Social Insurance </a:t>
            </a:r>
          </a:p>
          <a:p>
            <a:pPr algn="ctr"/>
            <a:r>
              <a:rPr lang="en-US" altLang="en-US" sz="1500">
                <a:latin typeface="Arial" panose="020B0604020202020204" pitchFamily="34" charset="0"/>
              </a:rPr>
              <a:t>Receipts</a:t>
            </a:r>
          </a:p>
          <a:p>
            <a:pPr algn="ctr"/>
            <a:r>
              <a:rPr lang="en-US" altLang="en-US" sz="1500">
                <a:latin typeface="Arial" panose="020B0604020202020204" pitchFamily="34" charset="0"/>
              </a:rPr>
              <a:t>34%</a:t>
            </a:r>
          </a:p>
        </p:txBody>
      </p:sp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8104189" y="2886076"/>
            <a:ext cx="1260475" cy="61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US" sz="1500">
                <a:latin typeface="Arial" panose="020B0604020202020204" pitchFamily="34" charset="0"/>
              </a:rPr>
              <a:t>Corporate </a:t>
            </a:r>
          </a:p>
          <a:p>
            <a:pPr algn="ctr">
              <a:lnSpc>
                <a:spcPct val="90000"/>
              </a:lnSpc>
            </a:pPr>
            <a:r>
              <a:rPr lang="en-US" altLang="en-US" sz="1500">
                <a:latin typeface="Arial" panose="020B0604020202020204" pitchFamily="34" charset="0"/>
              </a:rPr>
              <a:t>Income Taxes</a:t>
            </a:r>
          </a:p>
          <a:p>
            <a:pPr algn="ctr">
              <a:lnSpc>
                <a:spcPct val="90000"/>
              </a:lnSpc>
            </a:pPr>
            <a:r>
              <a:rPr lang="en-US" altLang="en-US" sz="1500">
                <a:latin typeface="Arial" panose="020B0604020202020204" pitchFamily="34" charset="0"/>
              </a:rPr>
              <a:t>10%</a:t>
            </a:r>
          </a:p>
        </p:txBody>
      </p:sp>
      <p:sp>
        <p:nvSpPr>
          <p:cNvPr id="18439" name="Rectangle 7"/>
          <p:cNvSpPr>
            <a:spLocks noChangeArrowheads="1"/>
          </p:cNvSpPr>
          <p:nvPr/>
        </p:nvSpPr>
        <p:spPr bwMode="auto">
          <a:xfrm>
            <a:off x="8344579" y="3756026"/>
            <a:ext cx="844783" cy="2077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US" sz="1500">
                <a:latin typeface="Arial" panose="020B0604020202020204" pitchFamily="34" charset="0"/>
              </a:rPr>
              <a:t>Other 4%</a:t>
            </a:r>
          </a:p>
        </p:txBody>
      </p:sp>
      <p:sp>
        <p:nvSpPr>
          <p:cNvPr id="18440" name="Rectangle 8"/>
          <p:cNvSpPr>
            <a:spLocks noChangeArrowheads="1"/>
          </p:cNvSpPr>
          <p:nvPr/>
        </p:nvSpPr>
        <p:spPr bwMode="auto">
          <a:xfrm>
            <a:off x="8270875" y="4267200"/>
            <a:ext cx="1219200" cy="41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US" sz="1500">
                <a:latin typeface="Arial" panose="020B0604020202020204" pitchFamily="34" charset="0"/>
              </a:rPr>
              <a:t>Excise Taxes 4%</a:t>
            </a:r>
          </a:p>
        </p:txBody>
      </p:sp>
      <p:sp>
        <p:nvSpPr>
          <p:cNvPr id="18441" name="Line 9"/>
          <p:cNvSpPr>
            <a:spLocks noChangeShapeType="1"/>
          </p:cNvSpPr>
          <p:nvPr/>
        </p:nvSpPr>
        <p:spPr bwMode="auto">
          <a:xfrm>
            <a:off x="3775075" y="2895600"/>
            <a:ext cx="685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42" name="Line 10"/>
          <p:cNvSpPr>
            <a:spLocks noChangeShapeType="1"/>
          </p:cNvSpPr>
          <p:nvPr/>
        </p:nvSpPr>
        <p:spPr bwMode="auto">
          <a:xfrm flipV="1">
            <a:off x="3546476" y="4724400"/>
            <a:ext cx="49212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43" name="Line 11"/>
          <p:cNvSpPr>
            <a:spLocks noChangeShapeType="1"/>
          </p:cNvSpPr>
          <p:nvPr/>
        </p:nvSpPr>
        <p:spPr bwMode="auto">
          <a:xfrm flipV="1">
            <a:off x="7696201" y="3048000"/>
            <a:ext cx="4984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44" name="Line 12"/>
          <p:cNvSpPr>
            <a:spLocks noChangeShapeType="1"/>
          </p:cNvSpPr>
          <p:nvPr/>
        </p:nvSpPr>
        <p:spPr bwMode="auto">
          <a:xfrm flipH="1">
            <a:off x="8001001" y="3886200"/>
            <a:ext cx="2698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45" name="Line 13"/>
          <p:cNvSpPr>
            <a:spLocks noChangeShapeType="1"/>
          </p:cNvSpPr>
          <p:nvPr/>
        </p:nvSpPr>
        <p:spPr bwMode="auto">
          <a:xfrm>
            <a:off x="8001001" y="4343400"/>
            <a:ext cx="1936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46" name="Text Box 16"/>
          <p:cNvSpPr txBox="1">
            <a:spLocks noChangeArrowheads="1"/>
          </p:cNvSpPr>
          <p:nvPr/>
        </p:nvSpPr>
        <p:spPr bwMode="auto">
          <a:xfrm>
            <a:off x="2438400" y="609600"/>
            <a:ext cx="3276600" cy="457200"/>
          </a:xfrm>
          <a:prstGeom prst="rect">
            <a:avLst/>
          </a:prstGeom>
          <a:solidFill>
            <a:srgbClr val="99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Government Spending</a:t>
            </a:r>
          </a:p>
        </p:txBody>
      </p:sp>
    </p:spTree>
    <p:extLst>
      <p:ext uri="{BB962C8B-B14F-4D97-AF65-F5344CB8AC3E}">
        <p14:creationId xmlns:p14="http://schemas.microsoft.com/office/powerpoint/2010/main" val="636864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Banking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Bank</a:t>
            </a:r>
          </a:p>
          <a:p>
            <a:pPr lvl="1"/>
            <a:r>
              <a:rPr lang="en-US" b="1" dirty="0" smtClean="0"/>
              <a:t>Financial institution that takes deposits from the public and creates credit</a:t>
            </a:r>
          </a:p>
          <a:p>
            <a:pPr lvl="1"/>
            <a:r>
              <a:rPr lang="en-US" b="1" dirty="0" smtClean="0"/>
              <a:t>In order to be successful a bank must have investors </a:t>
            </a:r>
          </a:p>
          <a:p>
            <a:r>
              <a:rPr lang="en-US" b="1" dirty="0" smtClean="0"/>
              <a:t>Credit</a:t>
            </a:r>
          </a:p>
          <a:p>
            <a:pPr lvl="1"/>
            <a:r>
              <a:rPr lang="en-US" b="1" dirty="0" smtClean="0"/>
              <a:t>The trust which allows one party to loan money to another</a:t>
            </a:r>
          </a:p>
          <a:p>
            <a:r>
              <a:rPr lang="en-US" b="1" dirty="0" smtClean="0"/>
              <a:t>FDIC</a:t>
            </a:r>
          </a:p>
          <a:p>
            <a:pPr lvl="1"/>
            <a:r>
              <a:rPr lang="en-US" b="1" dirty="0" smtClean="0"/>
              <a:t>Created to instill confidence in the banking system</a:t>
            </a:r>
          </a:p>
          <a:p>
            <a:pPr lvl="1"/>
            <a:r>
              <a:rPr lang="en-US" b="1" dirty="0" smtClean="0"/>
              <a:t>Guarantees up to $250,000 in an individual’s account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17974415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TM03457503[[fn=Quotable]]</Template>
  <TotalTime>77</TotalTime>
  <Words>335</Words>
  <Application>Microsoft Office PowerPoint</Application>
  <PresentationFormat>Widescreen</PresentationFormat>
  <Paragraphs>63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Century Gothic</vt:lpstr>
      <vt:lpstr>Times New Roman</vt:lpstr>
      <vt:lpstr>Wingdings 2</vt:lpstr>
      <vt:lpstr>Quotable</vt:lpstr>
      <vt:lpstr>Macroeconomics Review</vt:lpstr>
      <vt:lpstr>Federal Reserve</vt:lpstr>
      <vt:lpstr>Monetary Policy</vt:lpstr>
      <vt:lpstr>Fiscal Policy</vt:lpstr>
      <vt:lpstr>Taxes</vt:lpstr>
      <vt:lpstr>Federal Revenue and Spending: Where It Comes From</vt:lpstr>
      <vt:lpstr>Banking</vt:lpstr>
    </vt:vector>
  </TitlesOfParts>
  <Company>Wake County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Macroeconomics Review</dc:title>
  <dc:creator>athomas2</dc:creator>
  <cp:lastModifiedBy>athomas2</cp:lastModifiedBy>
  <cp:revision>9</cp:revision>
  <dcterms:created xsi:type="dcterms:W3CDTF">2019-01-09T01:29:47Z</dcterms:created>
  <dcterms:modified xsi:type="dcterms:W3CDTF">2019-01-09T02:47:18Z</dcterms:modified>
</cp:coreProperties>
</file>