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1" d="100"/>
          <a:sy n="31" d="100"/>
        </p:scale>
        <p:origin x="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63387-3295-4F2E-9D3D-709C3E2C2EF1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0ACD4-1264-4069-8BB8-D8330A05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5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4C424D-630B-49D8-A24A-3FD82CC9ED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973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771E0A-F814-4246-9A17-14328B97AE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032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8904F5-BACF-49C4-9194-AF5DCEC854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200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What is Economics????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Supply and Demand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882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Demand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5940"/>
            <a:ext cx="9905999" cy="436626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Demand</a:t>
            </a:r>
          </a:p>
          <a:p>
            <a:pPr lvl="1"/>
            <a:r>
              <a:rPr lang="en-US" sz="2400" b="1" dirty="0" smtClean="0"/>
              <a:t>The desire, willingness and ability of people to buy products</a:t>
            </a:r>
          </a:p>
          <a:p>
            <a:r>
              <a:rPr lang="en-US" sz="2800" b="1" dirty="0" smtClean="0"/>
              <a:t>Individual demand</a:t>
            </a:r>
          </a:p>
          <a:p>
            <a:pPr lvl="1"/>
            <a:r>
              <a:rPr lang="en-US" sz="2400" b="1" dirty="0" smtClean="0"/>
              <a:t>How many goods a single person is willing to buy at any price</a:t>
            </a:r>
          </a:p>
          <a:p>
            <a:r>
              <a:rPr lang="en-US" sz="2800" b="1" dirty="0" smtClean="0"/>
              <a:t>Market demand</a:t>
            </a:r>
          </a:p>
          <a:p>
            <a:pPr lvl="1"/>
            <a:r>
              <a:rPr lang="en-US" sz="2400" b="1" dirty="0" smtClean="0"/>
              <a:t>How many goods all people are willing to buy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326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2740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Demand Schedule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74520"/>
            <a:ext cx="4687888" cy="427482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Table that list the number of a product someone is willing to buy over several possible prices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240" y="1078576"/>
            <a:ext cx="2926080" cy="50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2740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Demand Graph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51660"/>
            <a:ext cx="5487988" cy="432054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Showing a demand schedule as points on a graph </a:t>
            </a:r>
          </a:p>
          <a:p>
            <a:r>
              <a:rPr lang="en-US" sz="2800" b="1" dirty="0" smtClean="0"/>
              <a:t>Graph list prices on the vertical axis and quantity on the horizontal </a:t>
            </a:r>
          </a:p>
          <a:p>
            <a:r>
              <a:rPr lang="en-US" sz="2800" b="1" u="sng" dirty="0" smtClean="0"/>
              <a:t>Demand curve </a:t>
            </a:r>
            <a:r>
              <a:rPr lang="en-US" sz="2800" b="1" dirty="0" smtClean="0"/>
              <a:t>is the line that connects these points </a:t>
            </a:r>
            <a:endParaRPr lang="en-US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50" y="1645920"/>
            <a:ext cx="4414114" cy="424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7312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Law of Demand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91640"/>
            <a:ext cx="9905999" cy="450342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As the price of an item rises and other factors remain unchanged the quantity demanded will fall</a:t>
            </a:r>
          </a:p>
          <a:p>
            <a:r>
              <a:rPr lang="en-US" sz="2800" b="1" u="sng" dirty="0" smtClean="0"/>
              <a:t>Utility: </a:t>
            </a:r>
            <a:r>
              <a:rPr lang="en-US" sz="2800" b="1" dirty="0" smtClean="0"/>
              <a:t>the pleasure, usefulness or enjoyment we get from using a product </a:t>
            </a:r>
          </a:p>
          <a:p>
            <a:pPr marL="0" indent="0">
              <a:buNone/>
            </a:pP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6432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548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determinants of Demand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27200"/>
            <a:ext cx="9905999" cy="489712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Changes in population</a:t>
            </a:r>
          </a:p>
          <a:p>
            <a:r>
              <a:rPr lang="en-US" sz="2800" b="1" dirty="0" smtClean="0"/>
              <a:t>Changes in income</a:t>
            </a:r>
          </a:p>
          <a:p>
            <a:r>
              <a:rPr lang="en-US" sz="2800" b="1" dirty="0" smtClean="0"/>
              <a:t>Changes in taste </a:t>
            </a:r>
          </a:p>
          <a:p>
            <a:r>
              <a:rPr lang="en-US" sz="2800" b="1" dirty="0" smtClean="0"/>
              <a:t>Changes in expectations </a:t>
            </a:r>
          </a:p>
          <a:p>
            <a:r>
              <a:rPr lang="en-US" sz="2800" b="1" dirty="0" smtClean="0"/>
              <a:t>Product related changes </a:t>
            </a:r>
          </a:p>
          <a:p>
            <a:r>
              <a:rPr lang="en-US" sz="2800" b="1" dirty="0" smtClean="0"/>
              <a:t>Changes in the price of related goods</a:t>
            </a:r>
          </a:p>
          <a:p>
            <a:pPr lvl="1"/>
            <a:r>
              <a:rPr lang="en-US" sz="2400" b="1" dirty="0" smtClean="0"/>
              <a:t>Substitutes: products that can be used in place of each other</a:t>
            </a:r>
          </a:p>
          <a:p>
            <a:pPr lvl="1"/>
            <a:r>
              <a:rPr lang="en-US" sz="2400" b="1" dirty="0" smtClean="0"/>
              <a:t>Complimentary: products used together </a:t>
            </a:r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92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Principle of Diminishing Marginal Utility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00653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Each additional unit of a product is less valuable than the one before it </a:t>
            </a:r>
          </a:p>
          <a:p>
            <a:r>
              <a:rPr lang="en-US" sz="2800" b="1" dirty="0" smtClean="0"/>
              <a:t>As long as </a:t>
            </a:r>
            <a:r>
              <a:rPr lang="en-US" sz="2800" b="1" u="sng" dirty="0" smtClean="0"/>
              <a:t>BENEFIT</a:t>
            </a:r>
            <a:r>
              <a:rPr lang="en-US" sz="2800" b="1" dirty="0" smtClean="0"/>
              <a:t> exceeds </a:t>
            </a:r>
            <a:r>
              <a:rPr lang="en-US" sz="2800" b="1" u="sng" dirty="0" smtClean="0"/>
              <a:t>COST</a:t>
            </a:r>
            <a:r>
              <a:rPr lang="en-US" sz="2800" b="1" dirty="0" smtClean="0"/>
              <a:t> people are better off doing more </a:t>
            </a:r>
          </a:p>
          <a:p>
            <a:r>
              <a:rPr lang="en-US" sz="2800" b="1" dirty="0" smtClean="0"/>
              <a:t>If </a:t>
            </a:r>
            <a:r>
              <a:rPr lang="en-US" sz="2800" b="1" u="sng" dirty="0" smtClean="0"/>
              <a:t>COST </a:t>
            </a:r>
            <a:r>
              <a:rPr lang="en-US" sz="2800" b="1" dirty="0" smtClean="0"/>
              <a:t>exceeds the </a:t>
            </a:r>
            <a:r>
              <a:rPr lang="en-US" sz="2800" b="1" u="sng" dirty="0" smtClean="0"/>
              <a:t>BENEFIT </a:t>
            </a:r>
            <a:r>
              <a:rPr lang="en-US" sz="2800" b="1" dirty="0" smtClean="0"/>
              <a:t>people are better off doing less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071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83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548184"/>
              </p:ext>
            </p:extLst>
          </p:nvPr>
        </p:nvGraphicFramePr>
        <p:xfrm>
          <a:off x="2103120" y="205743"/>
          <a:ext cx="8435340" cy="6309362"/>
        </p:xfrm>
        <a:graphic>
          <a:graphicData uri="http://schemas.openxmlformats.org/drawingml/2006/table">
            <a:tbl>
              <a:tblPr/>
              <a:tblGrid>
                <a:gridCol w="1902086"/>
                <a:gridCol w="6533254"/>
              </a:tblGrid>
              <a:tr h="572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# COOKIES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MARGINAL BENEFIT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WOW!  YUMMY! DELICOUS!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                                           STILL TASTY!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PRETTY GOOD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I HAVE STOPPED LICKING MY FINGERS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THE GUILT IS SETTING IN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ITS GETTING TOUGH TO SHOVE IT IN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THEY DON’T LOOK SO APPEALING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ANYONE HAVE SOME TUMS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PEPTO-BISMAL PLEASE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CALL MY MOTHER!! I’M GONNA BE SICK!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4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Supply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024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Supply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1508760"/>
            <a:ext cx="5899468" cy="505206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Supply</a:t>
            </a:r>
          </a:p>
          <a:p>
            <a:pPr lvl="1"/>
            <a:r>
              <a:rPr lang="en-US" sz="2400" b="1" dirty="0" smtClean="0"/>
              <a:t>Ability and willingness of suppliers to make things available for sale at set prices </a:t>
            </a:r>
          </a:p>
          <a:p>
            <a:r>
              <a:rPr lang="en-US" sz="2800" b="1" dirty="0" smtClean="0"/>
              <a:t>Law of Supply</a:t>
            </a:r>
          </a:p>
          <a:p>
            <a:pPr lvl="1"/>
            <a:r>
              <a:rPr lang="en-US" sz="2400" b="1" dirty="0" smtClean="0"/>
              <a:t>As the price of an item rises the quantity supplied will rise, as prices drop so will the supply</a:t>
            </a:r>
          </a:p>
          <a:p>
            <a:r>
              <a:rPr lang="en-US" sz="2800" b="1" dirty="0" smtClean="0"/>
              <a:t>Supply schedule </a:t>
            </a:r>
          </a:p>
          <a:p>
            <a:pPr lvl="1"/>
            <a:r>
              <a:rPr lang="en-US" sz="2400" b="1" dirty="0" smtClean="0"/>
              <a:t>Chart showing the amount of an item sellers are willing to sell at various prices </a:t>
            </a:r>
            <a:endParaRPr lang="en-US" sz="2400" b="1" dirty="0"/>
          </a:p>
        </p:txBody>
      </p:sp>
      <p:pic>
        <p:nvPicPr>
          <p:cNvPr id="5122" name="Picture 2" descr="Image result for supply sched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54" y="2240280"/>
            <a:ext cx="3854217" cy="35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383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Economics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50065"/>
            <a:ext cx="9905999" cy="3941136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Economics </a:t>
            </a:r>
            <a:r>
              <a:rPr lang="en-US" sz="2800" b="1" dirty="0" smtClean="0"/>
              <a:t>is the study of how we use our limited resources to meet our unlimited needs and wants </a:t>
            </a:r>
            <a:endParaRPr lang="en-US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82" y="3172466"/>
            <a:ext cx="4675480" cy="3506610"/>
          </a:xfrm>
          <a:prstGeom prst="rect">
            <a:avLst/>
          </a:prstGeom>
        </p:spPr>
      </p:pic>
      <p:pic>
        <p:nvPicPr>
          <p:cNvPr id="1026" name="Picture 2" descr="Image result for 2018 shoe p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21" y="3172466"/>
            <a:ext cx="5259915" cy="350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7312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Changes in Supply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51660"/>
            <a:ext cx="9905999" cy="500634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Supply can change just as demands, curve shifts right if supply goes up and left if it goes down </a:t>
            </a:r>
          </a:p>
          <a:p>
            <a:r>
              <a:rPr lang="en-US" sz="2800" b="1" dirty="0" smtClean="0"/>
              <a:t>Based on cost</a:t>
            </a:r>
          </a:p>
          <a:p>
            <a:pPr lvl="1"/>
            <a:r>
              <a:rPr lang="en-US" sz="2400" b="1" dirty="0" smtClean="0"/>
              <a:t>Changes in supply are based on the cost of production </a:t>
            </a:r>
          </a:p>
          <a:p>
            <a:pPr lvl="1"/>
            <a:r>
              <a:rPr lang="en-US" sz="2400" b="1" dirty="0" smtClean="0"/>
              <a:t>If they can reduce cost then they will produce more</a:t>
            </a:r>
          </a:p>
          <a:p>
            <a:pPr lvl="1"/>
            <a:r>
              <a:rPr lang="en-US" sz="2400" b="1" dirty="0" smtClean="0"/>
              <a:t>Changes in cost of resources</a:t>
            </a:r>
          </a:p>
          <a:p>
            <a:pPr lvl="1"/>
            <a:r>
              <a:rPr lang="en-US" sz="2400" b="1" dirty="0" smtClean="0"/>
              <a:t>Changes in productivity  and/or technology </a:t>
            </a:r>
          </a:p>
          <a:p>
            <a:pPr lvl="1"/>
            <a:r>
              <a:rPr lang="en-US" sz="2400" b="1" dirty="0" smtClean="0"/>
              <a:t>Change in government policy </a:t>
            </a:r>
          </a:p>
          <a:p>
            <a:pPr lvl="1"/>
            <a:r>
              <a:rPr lang="en-US" sz="2400" b="1" dirty="0" smtClean="0"/>
              <a:t>Changes in taxes and subsidies </a:t>
            </a:r>
          </a:p>
        </p:txBody>
      </p:sp>
    </p:spTree>
    <p:extLst>
      <p:ext uri="{BB962C8B-B14F-4D97-AF65-F5344CB8AC3E}">
        <p14:creationId xmlns:p14="http://schemas.microsoft.com/office/powerpoint/2010/main" val="19984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618518"/>
            <a:ext cx="9905998" cy="814996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Changes in Supply</a:t>
            </a:r>
          </a:p>
        </p:txBody>
      </p:sp>
      <p:sp>
        <p:nvSpPr>
          <p:cNvPr id="33794" name="Line 3"/>
          <p:cNvSpPr>
            <a:spLocks noChangeShapeType="1"/>
          </p:cNvSpPr>
          <p:nvPr/>
        </p:nvSpPr>
        <p:spPr bwMode="auto">
          <a:xfrm>
            <a:off x="3962400" y="1905000"/>
            <a:ext cx="0" cy="3352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 flipV="1">
            <a:off x="4419600" y="2514600"/>
            <a:ext cx="2743200" cy="2362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V="1">
            <a:off x="3962400" y="3886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5562600" y="3962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3962400" y="5257800"/>
            <a:ext cx="4419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3200400" y="1676401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onstantia" pitchFamily="18" charset="0"/>
              </a:rPr>
              <a:t>P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8001000" y="5486401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onstantia" pitchFamily="18" charset="0"/>
              </a:rPr>
              <a:t>Q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3276600" y="36576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nstantia" pitchFamily="18" charset="0"/>
            </a:endParaRP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3276600" y="36576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$3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5334000" y="5410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13</a:t>
            </a: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V="1">
            <a:off x="4953000" y="2667000"/>
            <a:ext cx="2590800" cy="2209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6096000" y="3886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5867400" y="5410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18</a:t>
            </a:r>
          </a:p>
        </p:txBody>
      </p:sp>
      <p:sp>
        <p:nvSpPr>
          <p:cNvPr id="64529" name="AutoShape 17"/>
          <p:cNvSpPr>
            <a:spLocks noChangeArrowheads="1"/>
          </p:cNvSpPr>
          <p:nvPr/>
        </p:nvSpPr>
        <p:spPr bwMode="auto">
          <a:xfrm>
            <a:off x="4953000" y="44196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4530" name="AutoShape 18"/>
          <p:cNvSpPr>
            <a:spLocks noChangeArrowheads="1"/>
          </p:cNvSpPr>
          <p:nvPr/>
        </p:nvSpPr>
        <p:spPr bwMode="auto">
          <a:xfrm>
            <a:off x="6172200" y="33528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3809" name="Line 19"/>
          <p:cNvSpPr>
            <a:spLocks noChangeShapeType="1"/>
          </p:cNvSpPr>
          <p:nvPr/>
        </p:nvSpPr>
        <p:spPr bwMode="auto">
          <a:xfrm flipV="1">
            <a:off x="3962400" y="3886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Text Box 20"/>
          <p:cNvSpPr txBox="1">
            <a:spLocks noChangeArrowheads="1"/>
          </p:cNvSpPr>
          <p:nvPr/>
        </p:nvSpPr>
        <p:spPr bwMode="auto">
          <a:xfrm>
            <a:off x="7239000" y="2133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nstantia" pitchFamily="18" charset="0"/>
              </a:rPr>
              <a:t>S</a:t>
            </a:r>
            <a:r>
              <a:rPr lang="en-US" sz="2400" baseline="-25000">
                <a:latin typeface="Constantia" pitchFamily="18" charset="0"/>
              </a:rPr>
              <a:t>1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7620000" y="259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nstantia" pitchFamily="18" charset="0"/>
              </a:rPr>
              <a:t>S</a:t>
            </a:r>
            <a:r>
              <a:rPr lang="en-US" sz="2400" baseline="-25000">
                <a:latin typeface="Constantia" pitchFamily="18" charset="0"/>
              </a:rPr>
              <a:t>2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33812" name="Text Box 22"/>
          <p:cNvSpPr txBox="1">
            <a:spLocks noChangeArrowheads="1"/>
          </p:cNvSpPr>
          <p:nvPr/>
        </p:nvSpPr>
        <p:spPr bwMode="auto">
          <a:xfrm>
            <a:off x="7162801" y="1161872"/>
            <a:ext cx="32003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nstantia" pitchFamily="18" charset="0"/>
              </a:rPr>
              <a:t>Increase in Supply (Outward Shift</a:t>
            </a:r>
            <a:r>
              <a:rPr lang="en-US" sz="2400" dirty="0">
                <a:latin typeface="Constantia" pitchFamily="18" charset="0"/>
              </a:rPr>
              <a:t>) Right</a:t>
            </a:r>
            <a:endParaRPr lang="en-US" sz="2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25" grpId="0" animBg="1"/>
      <p:bldP spid="64527" grpId="0" animBg="1"/>
      <p:bldP spid="64528" grpId="0"/>
      <p:bldP spid="64529" grpId="0" animBg="1"/>
      <p:bldP spid="64530" grpId="0" animBg="1"/>
      <p:bldP spid="645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618518"/>
            <a:ext cx="9905998" cy="84356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400" b="1" dirty="0" smtClean="0"/>
              <a:t>Changes in Supply</a:t>
            </a:r>
          </a:p>
        </p:txBody>
      </p:sp>
      <p:sp>
        <p:nvSpPr>
          <p:cNvPr id="35842" name="Line 3"/>
          <p:cNvSpPr>
            <a:spLocks noChangeShapeType="1"/>
          </p:cNvSpPr>
          <p:nvPr/>
        </p:nvSpPr>
        <p:spPr bwMode="auto">
          <a:xfrm>
            <a:off x="3962400" y="1676400"/>
            <a:ext cx="0" cy="3581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 flipV="1">
            <a:off x="4495800" y="2590800"/>
            <a:ext cx="2819400" cy="2362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 flipV="1">
            <a:off x="3962400" y="3886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5715000" y="3886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3962400" y="5257800"/>
            <a:ext cx="39624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nstantia" pitchFamily="18" charset="0"/>
              </a:rPr>
              <a:t>P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7543800" y="541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nstantia" pitchFamily="18" charset="0"/>
              </a:rPr>
              <a:t>Q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3276600" y="36576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nstantia" pitchFamily="18" charset="0"/>
            </a:endParaRP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3276600" y="3657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nstantia" pitchFamily="18" charset="0"/>
              </a:rPr>
              <a:t>$3</a:t>
            </a: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5410200" y="5410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nstantia" pitchFamily="18" charset="0"/>
              </a:rPr>
              <a:t>13</a:t>
            </a:r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V="1">
            <a:off x="4191000" y="2362200"/>
            <a:ext cx="2667000" cy="2286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>
            <a:off x="5029200" y="3962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4800600" y="5410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nstantia" pitchFamily="18" charset="0"/>
              </a:rPr>
              <a:t>9</a:t>
            </a:r>
          </a:p>
        </p:txBody>
      </p:sp>
      <p:sp>
        <p:nvSpPr>
          <p:cNvPr id="66576" name="AutoShape 16"/>
          <p:cNvSpPr>
            <a:spLocks noChangeArrowheads="1"/>
          </p:cNvSpPr>
          <p:nvPr/>
        </p:nvSpPr>
        <p:spPr bwMode="auto">
          <a:xfrm rot="10800000">
            <a:off x="4572000" y="43434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6577" name="AutoShape 17"/>
          <p:cNvSpPr>
            <a:spLocks noChangeArrowheads="1"/>
          </p:cNvSpPr>
          <p:nvPr/>
        </p:nvSpPr>
        <p:spPr bwMode="auto">
          <a:xfrm rot="10800000">
            <a:off x="5715000" y="33528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5857" name="Text Box 18"/>
          <p:cNvSpPr txBox="1">
            <a:spLocks noChangeArrowheads="1"/>
          </p:cNvSpPr>
          <p:nvPr/>
        </p:nvSpPr>
        <p:spPr bwMode="auto">
          <a:xfrm>
            <a:off x="7010400" y="2209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nstantia" pitchFamily="18" charset="0"/>
              </a:rPr>
              <a:t>S</a:t>
            </a:r>
            <a:r>
              <a:rPr lang="en-US" sz="2400" baseline="-25000">
                <a:latin typeface="Constantia" pitchFamily="18" charset="0"/>
              </a:rPr>
              <a:t>1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6400800" y="1905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nstantia" pitchFamily="18" charset="0"/>
              </a:rPr>
              <a:t>S</a:t>
            </a:r>
            <a:r>
              <a:rPr lang="en-US" sz="2400" baseline="-25000">
                <a:latin typeface="Constantia" pitchFamily="18" charset="0"/>
              </a:rPr>
              <a:t>3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35859" name="Text Box 20"/>
          <p:cNvSpPr txBox="1">
            <a:spLocks noChangeArrowheads="1"/>
          </p:cNvSpPr>
          <p:nvPr/>
        </p:nvSpPr>
        <p:spPr bwMode="auto">
          <a:xfrm>
            <a:off x="7162800" y="1371601"/>
            <a:ext cx="297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nstantia" pitchFamily="18" charset="0"/>
              </a:rPr>
              <a:t>Decrease in Supply (Inward Shift</a:t>
            </a:r>
            <a:r>
              <a:rPr lang="en-US" sz="2400" dirty="0">
                <a:latin typeface="Constantia" pitchFamily="18" charset="0"/>
              </a:rPr>
              <a:t>) Left</a:t>
            </a:r>
            <a:endParaRPr lang="en-US" sz="2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3" grpId="0" animBg="1"/>
      <p:bldP spid="66574" grpId="0" animBg="1"/>
      <p:bldP spid="66576" grpId="0" animBg="1"/>
      <p:bldP spid="66577" grpId="0" animBg="1"/>
      <p:bldP spid="665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676401" y="914400"/>
            <a:ext cx="3819525" cy="5638800"/>
          </a:xfrm>
          <a:prstGeom prst="rect">
            <a:avLst/>
          </a:prstGeom>
          <a:solidFill>
            <a:srgbClr val="FBF5DB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687513" y="4362450"/>
            <a:ext cx="38846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Consider the case where the </a:t>
            </a:r>
            <a:b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 cost of crude oil (an input in   </a:t>
            </a:r>
            <a:b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 gasoline production) increases.  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5800726" y="877888"/>
            <a:ext cx="9255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Price</a:t>
            </a:r>
            <a:br>
              <a:rPr lang="en-US">
                <a:latin typeface="Times New Roman" pitchFamily="18" charset="0"/>
              </a:rPr>
            </a:br>
            <a:r>
              <a:rPr lang="en-US" sz="1600" i="1">
                <a:latin typeface="Times New Roman" pitchFamily="18" charset="0"/>
              </a:rPr>
              <a:t>(dollars)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9229725" y="5089525"/>
            <a:ext cx="1360488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Quantity</a:t>
            </a:r>
            <a:br>
              <a:rPr lang="en-US">
                <a:latin typeface="Times New Roman" pitchFamily="18" charset="0"/>
              </a:rPr>
            </a:br>
            <a:r>
              <a:rPr lang="en-US" sz="1600" i="1">
                <a:latin typeface="Times New Roman" pitchFamily="18" charset="0"/>
              </a:rPr>
              <a:t>(units of</a:t>
            </a:r>
            <a:br>
              <a:rPr lang="en-US" sz="1600" i="1">
                <a:latin typeface="Times New Roman" pitchFamily="18" charset="0"/>
              </a:rPr>
            </a:br>
            <a:r>
              <a:rPr lang="en-US" sz="1600" i="1">
                <a:latin typeface="Times New Roman" pitchFamily="18" charset="0"/>
              </a:rPr>
              <a:t> gasoline </a:t>
            </a:r>
            <a:br>
              <a:rPr lang="en-US" sz="1600" i="1">
                <a:latin typeface="Times New Roman" pitchFamily="18" charset="0"/>
              </a:rPr>
            </a:br>
            <a:r>
              <a:rPr lang="en-US" sz="1600" i="1">
                <a:latin typeface="Times New Roman" pitchFamily="18" charset="0"/>
              </a:rPr>
              <a:t> per year)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6297613" y="135255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5486401" y="1543051"/>
            <a:ext cx="73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$2.00</a:t>
            </a: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5486401" y="2713038"/>
            <a:ext cx="73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$1.50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5486401" y="3881438"/>
            <a:ext cx="73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$1.00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7258050" y="5197476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Q</a:t>
            </a:r>
            <a:r>
              <a:rPr lang="en-US" b="1" i="1" baseline="-25000">
                <a:latin typeface="Times New Roman" pitchFamily="18" charset="0"/>
              </a:rPr>
              <a:t>3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1685925" y="963614"/>
            <a:ext cx="37338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  <a:t>If the market price for gasoline </a:t>
            </a:r>
            <a:b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  <a:t>  is $2.00 a gallon, the supply </a:t>
            </a:r>
            <a:b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  <a:t>  curve for gasoline </a:t>
            </a:r>
            <a:r>
              <a:rPr kumimoji="1" lang="en-US" sz="2100" b="1" i="1" dirty="0">
                <a:solidFill>
                  <a:schemeClr val="bg1"/>
                </a:solidFill>
                <a:latin typeface="Times New Roman" pitchFamily="18" charset="0"/>
              </a:rPr>
              <a:t>S</a:t>
            </a:r>
            <a:r>
              <a:rPr kumimoji="1" lang="en-US" sz="2100" b="1" i="1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  <a:t> indicates </a:t>
            </a:r>
            <a:b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kumimoji="1" lang="en-US" sz="2100" b="1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kumimoji="1" lang="en-US" sz="2100" b="1" i="1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  <a:t> units would be supplied. 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1687513" y="3162301"/>
            <a:ext cx="373221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If, somehow, the </a:t>
            </a:r>
            <a:r>
              <a:rPr lang="en-US" sz="2100" b="1" i="1" dirty="0">
                <a:solidFill>
                  <a:schemeClr val="bg1"/>
                </a:solidFill>
                <a:latin typeface="Times New Roman" pitchFamily="18" charset="0"/>
              </a:rPr>
              <a:t>production</a:t>
            </a:r>
            <a:r>
              <a:rPr lang="en-US" sz="2100" b="1" i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2100" b="1" i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100" b="1" i="1" dirty="0">
                <a:solidFill>
                  <a:schemeClr val="bg1"/>
                </a:solidFill>
                <a:latin typeface="Times New Roman" pitchFamily="18" charset="0"/>
              </a:rPr>
              <a:t>  costs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for gas manufacturers </a:t>
            </a:r>
            <a:b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 changed then the </a:t>
            </a:r>
            <a:r>
              <a:rPr lang="en-US" sz="2100" b="1" i="1" dirty="0">
                <a:solidFill>
                  <a:schemeClr val="bg1"/>
                </a:solidFill>
                <a:latin typeface="Times New Roman" pitchFamily="18" charset="0"/>
              </a:rPr>
              <a:t>supply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of gas</a:t>
            </a:r>
            <a:b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 would </a:t>
            </a:r>
            <a:r>
              <a:rPr lang="en-US" sz="2100" b="1" i="1" dirty="0">
                <a:solidFill>
                  <a:schemeClr val="bg1"/>
                </a:solidFill>
                <a:latin typeface="Times New Roman" pitchFamily="18" charset="0"/>
              </a:rPr>
              <a:t>change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1687513" y="5248276"/>
            <a:ext cx="388461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The supply of gasoline at all </a:t>
            </a:r>
            <a:b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 potential market prices would </a:t>
            </a:r>
            <a:b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 fall. Now at $1.50, </a:t>
            </a:r>
            <a:r>
              <a:rPr lang="en-US" sz="2100" b="1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US" sz="2100" b="1" i="1" baseline="-25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units are </a:t>
            </a:r>
            <a:b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 supplied (where </a:t>
            </a:r>
            <a:r>
              <a:rPr lang="en-US" sz="2100" b="1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US" sz="2100" b="1" i="1" baseline="-25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100" b="1" dirty="0">
                <a:solidFill>
                  <a:schemeClr val="bg1"/>
                </a:solidFill>
                <a:latin typeface="Times New Roman" pitchFamily="18" charset="0"/>
              </a:rPr>
              <a:t>&lt;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100" b="1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US" sz="2100" b="1" i="1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100" b="1" dirty="0">
                <a:solidFill>
                  <a:schemeClr val="bg1"/>
                </a:solidFill>
                <a:latin typeface="Times New Roman" pitchFamily="18" charset="0"/>
              </a:rPr>
              <a:t>&lt;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100" b="1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US" sz="2100" b="1" i="1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).</a:t>
            </a:r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7591425" y="2895600"/>
            <a:ext cx="0" cy="231933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5"/>
          <p:cNvSpPr>
            <a:spLocks noChangeShapeType="1"/>
          </p:cNvSpPr>
          <p:nvPr/>
        </p:nvSpPr>
        <p:spPr bwMode="auto">
          <a:xfrm>
            <a:off x="6286500" y="1733550"/>
            <a:ext cx="25527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6276976" y="2895600"/>
            <a:ext cx="2085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>
            <a:off x="6334125" y="2895600"/>
            <a:ext cx="123825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18"/>
          <p:cNvSpPr>
            <a:spLocks noChangeShapeType="1"/>
          </p:cNvSpPr>
          <p:nvPr/>
        </p:nvSpPr>
        <p:spPr bwMode="auto">
          <a:xfrm>
            <a:off x="8867775" y="1752601"/>
            <a:ext cx="0" cy="345757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1685925" y="2209800"/>
            <a:ext cx="37338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  <a:t>If the price fell to $1.50, the </a:t>
            </a:r>
            <a:b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kumimoji="1" lang="en-US" sz="2100" b="1" i="1" dirty="0">
                <a:solidFill>
                  <a:schemeClr val="bg1"/>
                </a:solidFill>
                <a:latin typeface="Times New Roman" pitchFamily="18" charset="0"/>
              </a:rPr>
              <a:t>quantity supplied</a:t>
            </a:r>
            <a: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  <a:t> would fall to </a:t>
            </a:r>
            <a:b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kumimoji="1" lang="en-US" sz="2100" b="1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kumimoji="1" lang="en-US" sz="2100" b="1" i="1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kumimoji="1" lang="en-US" sz="2100" baseline="-250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  <a:t>units</a:t>
            </a:r>
            <a:r>
              <a:rPr kumimoji="1" lang="en-US" sz="2100" baseline="-25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  <a:t>(where </a:t>
            </a:r>
            <a:r>
              <a:rPr kumimoji="1" lang="en-US" sz="2100" b="1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kumimoji="1" lang="en-US" sz="2100" b="1" i="1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kumimoji="1" lang="en-US" sz="2100" b="1" dirty="0">
                <a:solidFill>
                  <a:schemeClr val="bg1"/>
                </a:solidFill>
                <a:latin typeface="Times New Roman" pitchFamily="18" charset="0"/>
              </a:rPr>
              <a:t>&lt;</a:t>
            </a:r>
            <a: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kumimoji="1" lang="en-US" sz="2100" b="1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kumimoji="1" lang="en-US" sz="2100" b="1" i="1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kumimoji="1" lang="en-US" sz="2100" dirty="0">
                <a:solidFill>
                  <a:schemeClr val="bg1"/>
                </a:solidFill>
                <a:latin typeface="Times New Roman" pitchFamily="18" charset="0"/>
              </a:rPr>
              <a:t>). </a:t>
            </a:r>
          </a:p>
        </p:txBody>
      </p:sp>
      <p:sp>
        <p:nvSpPr>
          <p:cNvPr id="37907" name="Line 20"/>
          <p:cNvSpPr>
            <a:spLocks noChangeShapeType="1"/>
          </p:cNvSpPr>
          <p:nvPr/>
        </p:nvSpPr>
        <p:spPr bwMode="auto">
          <a:xfrm>
            <a:off x="6286500" y="523875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Rectangle 21"/>
          <p:cNvSpPr>
            <a:spLocks noChangeArrowheads="1"/>
          </p:cNvSpPr>
          <p:nvPr/>
        </p:nvSpPr>
        <p:spPr bwMode="auto">
          <a:xfrm>
            <a:off x="3124200" y="142876"/>
            <a:ext cx="73152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4400" b="1" dirty="0">
                <a:latin typeface="+mj-lt"/>
              </a:rPr>
              <a:t>A Change in Supply</a:t>
            </a:r>
          </a:p>
        </p:txBody>
      </p:sp>
      <p:sp>
        <p:nvSpPr>
          <p:cNvPr id="37909" name="Line 22"/>
          <p:cNvSpPr>
            <a:spLocks noChangeShapeType="1"/>
          </p:cNvSpPr>
          <p:nvPr/>
        </p:nvSpPr>
        <p:spPr bwMode="auto">
          <a:xfrm>
            <a:off x="6210301" y="4070350"/>
            <a:ext cx="920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910" name="Line 23"/>
          <p:cNvSpPr>
            <a:spLocks noChangeShapeType="1"/>
          </p:cNvSpPr>
          <p:nvPr/>
        </p:nvSpPr>
        <p:spPr bwMode="auto">
          <a:xfrm>
            <a:off x="6210301" y="2901950"/>
            <a:ext cx="920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911" name="Line 24"/>
          <p:cNvSpPr>
            <a:spLocks noChangeShapeType="1"/>
          </p:cNvSpPr>
          <p:nvPr/>
        </p:nvSpPr>
        <p:spPr bwMode="auto">
          <a:xfrm>
            <a:off x="6210301" y="1733550"/>
            <a:ext cx="920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8029575" y="5197476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Q</a:t>
            </a:r>
            <a:r>
              <a:rPr lang="en-US" b="1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37913" name="Text Box 26"/>
          <p:cNvSpPr txBox="1">
            <a:spLocks noChangeArrowheads="1"/>
          </p:cNvSpPr>
          <p:nvPr/>
        </p:nvSpPr>
        <p:spPr bwMode="auto">
          <a:xfrm>
            <a:off x="8524875" y="5197476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Q</a:t>
            </a:r>
            <a:r>
              <a:rPr lang="en-US" b="1" i="1" baseline="-25000">
                <a:latin typeface="Times New Roman" pitchFamily="18" charset="0"/>
              </a:rPr>
              <a:t>1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858001" y="962026"/>
            <a:ext cx="1819275" cy="3762375"/>
            <a:chOff x="3360" y="606"/>
            <a:chExt cx="1146" cy="2370"/>
          </a:xfrm>
        </p:grpSpPr>
        <p:sp>
          <p:nvSpPr>
            <p:cNvPr id="37921" name="Text Box 28"/>
            <p:cNvSpPr txBox="1">
              <a:spLocks noChangeArrowheads="1"/>
            </p:cNvSpPr>
            <p:nvPr/>
          </p:nvSpPr>
          <p:spPr bwMode="auto">
            <a:xfrm>
              <a:off x="4074" y="60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006600"/>
                  </a:solidFill>
                  <a:latin typeface="Times New Roman" pitchFamily="18" charset="0"/>
                </a:rPr>
                <a:t>S</a:t>
              </a:r>
              <a:r>
                <a:rPr lang="en-US" sz="2400" b="1" i="1" baseline="-25000">
                  <a:solidFill>
                    <a:srgbClr val="006600"/>
                  </a:solidFill>
                  <a:latin typeface="Times New Roman" pitchFamily="18" charset="0"/>
                </a:rPr>
                <a:t>2</a:t>
              </a:r>
              <a:endParaRPr lang="en-US" sz="2400" b="1" i="1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sp>
          <p:nvSpPr>
            <p:cNvPr id="37922" name="Line 29"/>
            <p:cNvSpPr>
              <a:spLocks noChangeShapeType="1"/>
            </p:cNvSpPr>
            <p:nvPr/>
          </p:nvSpPr>
          <p:spPr bwMode="auto">
            <a:xfrm flipV="1">
              <a:off x="3360" y="864"/>
              <a:ext cx="864" cy="211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7915" name="Group 30"/>
          <p:cNvGrpSpPr>
            <a:grpSpLocks/>
          </p:cNvGrpSpPr>
          <p:nvPr/>
        </p:nvGrpSpPr>
        <p:grpSpPr bwMode="auto">
          <a:xfrm>
            <a:off x="7620000" y="990600"/>
            <a:ext cx="1828800" cy="3771900"/>
            <a:chOff x="3840" y="624"/>
            <a:chExt cx="1152" cy="2376"/>
          </a:xfrm>
        </p:grpSpPr>
        <p:sp>
          <p:nvSpPr>
            <p:cNvPr id="37919" name="Text Box 31"/>
            <p:cNvSpPr txBox="1">
              <a:spLocks noChangeArrowheads="1"/>
            </p:cNvSpPr>
            <p:nvPr/>
          </p:nvSpPr>
          <p:spPr bwMode="auto">
            <a:xfrm>
              <a:off x="4560" y="62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006600"/>
                  </a:solidFill>
                  <a:latin typeface="Times New Roman" pitchFamily="18" charset="0"/>
                </a:rPr>
                <a:t>S</a:t>
              </a:r>
              <a:r>
                <a:rPr lang="en-US" sz="2400" b="1" i="1" baseline="-25000">
                  <a:solidFill>
                    <a:srgbClr val="006600"/>
                  </a:solidFill>
                  <a:latin typeface="Times New Roman" pitchFamily="18" charset="0"/>
                </a:rPr>
                <a:t>1</a:t>
              </a:r>
              <a:endParaRPr lang="en-US" sz="2400" b="1" i="1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sp>
          <p:nvSpPr>
            <p:cNvPr id="37920" name="Line 32"/>
            <p:cNvSpPr>
              <a:spLocks noChangeShapeType="1"/>
            </p:cNvSpPr>
            <p:nvPr/>
          </p:nvSpPr>
          <p:spPr bwMode="auto">
            <a:xfrm flipV="1">
              <a:off x="3840" y="888"/>
              <a:ext cx="864" cy="211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0929" name="Line 33"/>
          <p:cNvSpPr>
            <a:spLocks noChangeShapeType="1"/>
          </p:cNvSpPr>
          <p:nvPr/>
        </p:nvSpPr>
        <p:spPr bwMode="auto">
          <a:xfrm flipV="1">
            <a:off x="8372475" y="2895601"/>
            <a:ext cx="0" cy="233362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0" name="AutoShape 34"/>
          <p:cNvSpPr>
            <a:spLocks noChangeArrowheads="1"/>
          </p:cNvSpPr>
          <p:nvPr/>
        </p:nvSpPr>
        <p:spPr bwMode="auto">
          <a:xfrm flipH="1">
            <a:off x="8001000" y="2133600"/>
            <a:ext cx="533400" cy="228600"/>
          </a:xfrm>
          <a:prstGeom prst="rightArrow">
            <a:avLst>
              <a:gd name="adj1" fmla="val 50000"/>
              <a:gd name="adj2" fmla="val 94446"/>
            </a:avLst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0931" name="AutoShape 35"/>
          <p:cNvSpPr>
            <a:spLocks noChangeArrowheads="1"/>
          </p:cNvSpPr>
          <p:nvPr/>
        </p:nvSpPr>
        <p:spPr bwMode="auto">
          <a:xfrm flipH="1">
            <a:off x="7658100" y="2971800"/>
            <a:ext cx="533400" cy="228600"/>
          </a:xfrm>
          <a:prstGeom prst="rightArrow">
            <a:avLst>
              <a:gd name="adj1" fmla="val 50000"/>
              <a:gd name="adj2" fmla="val 94446"/>
            </a:avLst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477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80906" grpId="0"/>
      <p:bldP spid="80907" grpId="0"/>
      <p:bldP spid="80908" grpId="0"/>
      <p:bldP spid="80909" grpId="0"/>
      <p:bldP spid="80910" grpId="0" animBg="1"/>
      <p:bldP spid="80912" grpId="0" animBg="1"/>
      <p:bldP spid="80913" grpId="0" animBg="1"/>
      <p:bldP spid="80915" grpId="0"/>
      <p:bldP spid="80921" grpId="0"/>
      <p:bldP spid="80929" grpId="0" animBg="1"/>
      <p:bldP spid="80930" grpId="0" animBg="1"/>
      <p:bldP spid="809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024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Elasticity of Supply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83080"/>
            <a:ext cx="10585768" cy="436626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Supply Elastic</a:t>
            </a:r>
          </a:p>
          <a:p>
            <a:pPr lvl="1"/>
            <a:r>
              <a:rPr lang="en-US" sz="2400" b="1" dirty="0" smtClean="0"/>
              <a:t>Producers offer more goods as prices rise </a:t>
            </a:r>
          </a:p>
          <a:p>
            <a:pPr lvl="1"/>
            <a:r>
              <a:rPr lang="en-US" sz="2400" b="1" dirty="0" smtClean="0"/>
              <a:t>Ex: goods that require little investment/ money to increase production (candy)</a:t>
            </a:r>
          </a:p>
          <a:p>
            <a:r>
              <a:rPr lang="en-US" sz="2800" b="1" dirty="0" smtClean="0"/>
              <a:t>Supply Inelastic</a:t>
            </a:r>
          </a:p>
          <a:p>
            <a:pPr lvl="1"/>
            <a:r>
              <a:rPr lang="en-US" sz="2400" b="1" dirty="0" smtClean="0"/>
              <a:t>Producers don’t change amounts offered very much as price change</a:t>
            </a:r>
          </a:p>
          <a:p>
            <a:pPr lvl="1"/>
            <a:r>
              <a:rPr lang="en-US" sz="2400" b="1" dirty="0" smtClean="0"/>
              <a:t>Ex: goods that need a lot of money for production (oil)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048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Types of Businesses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10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7312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Business Organizations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1874520"/>
            <a:ext cx="9905999" cy="436626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Sole proprietorship</a:t>
            </a:r>
          </a:p>
          <a:p>
            <a:r>
              <a:rPr lang="en-US" sz="2800" b="1" dirty="0" smtClean="0"/>
              <a:t>Partnership</a:t>
            </a:r>
          </a:p>
          <a:p>
            <a:r>
              <a:rPr lang="en-US" sz="2800" b="1" dirty="0" smtClean="0"/>
              <a:t>Corporation </a:t>
            </a:r>
            <a:endParaRPr lang="en-US" sz="2800" b="1" dirty="0"/>
          </a:p>
        </p:txBody>
      </p:sp>
      <p:pic>
        <p:nvPicPr>
          <p:cNvPr id="6146" name="Picture 2" descr="C03 F1 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13" y="1623688"/>
            <a:ext cx="3991698" cy="486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3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99446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Starting a business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67344"/>
            <a:ext cx="9905999" cy="412865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Business plan</a:t>
            </a:r>
          </a:p>
          <a:p>
            <a:r>
              <a:rPr lang="en-US" sz="2800" b="1" dirty="0" smtClean="0"/>
              <a:t>Business license </a:t>
            </a:r>
            <a:endParaRPr lang="en-US" sz="2800" b="1" dirty="0"/>
          </a:p>
        </p:txBody>
      </p:sp>
      <p:pic>
        <p:nvPicPr>
          <p:cNvPr id="7170" name="Picture 2" descr="http://fernandobiz.com/wp-content/uploads/2013/02/How-to-Start-a-Business-in-a-week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5" y="1511875"/>
            <a:ext cx="8063345" cy="503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31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4402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Sole Proprietorships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56509"/>
            <a:ext cx="9905999" cy="130579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Business owned and run by one person</a:t>
            </a:r>
          </a:p>
          <a:p>
            <a:r>
              <a:rPr lang="en-US" sz="2800" b="1" dirty="0" smtClean="0"/>
              <a:t>Easiest form of business to start</a:t>
            </a:r>
            <a:endParaRPr lang="en-US" sz="2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3356265"/>
            <a:ext cx="4799011" cy="366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Strengths </a:t>
            </a:r>
          </a:p>
          <a:p>
            <a:pPr lvl="1"/>
            <a:r>
              <a:rPr lang="en-US" sz="2400" b="1" dirty="0" smtClean="0"/>
              <a:t>Relatively easy to manage</a:t>
            </a:r>
          </a:p>
          <a:p>
            <a:pPr lvl="1"/>
            <a:r>
              <a:rPr lang="en-US" sz="2400" b="1" dirty="0" smtClean="0"/>
              <a:t>Enjoy profits without having to share</a:t>
            </a:r>
          </a:p>
          <a:p>
            <a:pPr lvl="1"/>
            <a:r>
              <a:rPr lang="en-US" sz="2400" b="1" dirty="0" smtClean="0"/>
              <a:t>Personal freedom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3356265"/>
            <a:ext cx="4799011" cy="366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Weaknesses </a:t>
            </a:r>
          </a:p>
          <a:p>
            <a:pPr lvl="1"/>
            <a:r>
              <a:rPr lang="en-US" sz="2400" b="1" dirty="0" smtClean="0"/>
              <a:t>Unlimited liability</a:t>
            </a:r>
          </a:p>
          <a:p>
            <a:pPr lvl="1"/>
            <a:r>
              <a:rPr lang="en-US" sz="2400" b="1" dirty="0" smtClean="0"/>
              <a:t>Difficult to raise money</a:t>
            </a:r>
          </a:p>
          <a:p>
            <a:pPr lvl="1"/>
            <a:r>
              <a:rPr lang="en-US" sz="2400" b="1" dirty="0" smtClean="0"/>
              <a:t>Limited life</a:t>
            </a:r>
          </a:p>
        </p:txBody>
      </p:sp>
    </p:spTree>
    <p:extLst>
      <p:ext uri="{BB962C8B-B14F-4D97-AF65-F5344CB8AC3E}">
        <p14:creationId xmlns:p14="http://schemas.microsoft.com/office/powerpoint/2010/main" val="2049622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548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Partnership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33550"/>
            <a:ext cx="9905999" cy="43815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Business jointly owned by two or more</a:t>
            </a:r>
          </a:p>
          <a:p>
            <a:r>
              <a:rPr lang="en-US" sz="2800" b="1" dirty="0" smtClean="0"/>
              <a:t>General partnership</a:t>
            </a:r>
          </a:p>
          <a:p>
            <a:pPr lvl="1"/>
            <a:r>
              <a:rPr lang="en-US" sz="2400" b="1" dirty="0" smtClean="0"/>
              <a:t>All partners responsible</a:t>
            </a:r>
          </a:p>
          <a:p>
            <a:r>
              <a:rPr lang="en-US" sz="2800" b="1" dirty="0" smtClean="0"/>
              <a:t>Limited partnerships </a:t>
            </a:r>
          </a:p>
          <a:p>
            <a:pPr lvl="1"/>
            <a:r>
              <a:rPr lang="en-US" sz="2400" b="1" dirty="0" smtClean="0"/>
              <a:t>Contributes funds</a:t>
            </a:r>
          </a:p>
          <a:p>
            <a:r>
              <a:rPr lang="en-US" sz="2800" b="1" dirty="0" smtClean="0"/>
              <a:t>Articles of Partnership</a:t>
            </a:r>
          </a:p>
          <a:p>
            <a:pPr lvl="1"/>
            <a:r>
              <a:rPr lang="en-US" sz="2400" b="1" dirty="0" smtClean="0"/>
              <a:t>Details responsibilities, roles and profit sharing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3482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8896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Basic Economic Questions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71330"/>
            <a:ext cx="9905999" cy="4104168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WHAT </a:t>
            </a:r>
            <a:r>
              <a:rPr lang="en-US" sz="2800" b="1" dirty="0" smtClean="0"/>
              <a:t>good and services to produce</a:t>
            </a:r>
            <a:r>
              <a:rPr lang="en-US" sz="2800" b="1" u="sng" dirty="0" smtClean="0"/>
              <a:t> </a:t>
            </a:r>
          </a:p>
          <a:p>
            <a:r>
              <a:rPr lang="en-US" sz="2800" b="1" u="sng" dirty="0" smtClean="0"/>
              <a:t>HOW </a:t>
            </a:r>
            <a:r>
              <a:rPr lang="en-US" sz="2800" b="1" dirty="0" smtClean="0"/>
              <a:t>to produce those goods and services</a:t>
            </a:r>
            <a:endParaRPr lang="en-US" sz="2800" b="1" u="sng" dirty="0" smtClean="0"/>
          </a:p>
          <a:p>
            <a:r>
              <a:rPr lang="en-US" sz="2800" b="1" u="sng" dirty="0" smtClean="0"/>
              <a:t>WHO </a:t>
            </a:r>
            <a:r>
              <a:rPr lang="en-US" sz="2800" b="1" dirty="0" smtClean="0"/>
              <a:t>benefits from those goods and services </a:t>
            </a:r>
          </a:p>
          <a:p>
            <a:r>
              <a:rPr lang="en-US" sz="2800" b="1" dirty="0" smtClean="0"/>
              <a:t>What is the difference between a good and a service </a:t>
            </a:r>
          </a:p>
          <a:p>
            <a:pPr lvl="1"/>
            <a:r>
              <a:rPr lang="en-US" sz="2400" b="1" dirty="0" smtClean="0"/>
              <a:t>Good- items that are tangible </a:t>
            </a:r>
          </a:p>
          <a:p>
            <a:pPr lvl="1"/>
            <a:r>
              <a:rPr lang="en-US" sz="2400" b="1" dirty="0" smtClean="0"/>
              <a:t>Service- activities provided by other people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92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21096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Partnership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Strengths</a:t>
            </a:r>
          </a:p>
          <a:p>
            <a:pPr lvl="1"/>
            <a:r>
              <a:rPr lang="en-US" sz="2400" b="1" dirty="0" smtClean="0"/>
              <a:t>Easy to start</a:t>
            </a:r>
          </a:p>
          <a:p>
            <a:pPr lvl="1"/>
            <a:r>
              <a:rPr lang="en-US" sz="2400" b="1" dirty="0" smtClean="0"/>
              <a:t>Easier to get start up money</a:t>
            </a:r>
          </a:p>
          <a:p>
            <a:pPr lvl="1"/>
            <a:r>
              <a:rPr lang="en-US" sz="2400" b="1" dirty="0" smtClean="0"/>
              <a:t>Lager in size; more efficient</a:t>
            </a:r>
          </a:p>
          <a:p>
            <a:pPr lvl="1"/>
            <a:r>
              <a:rPr lang="en-US" sz="2400" b="1" dirty="0" smtClean="0"/>
              <a:t>Pay no corporate income tax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Weakness</a:t>
            </a:r>
          </a:p>
          <a:p>
            <a:pPr lvl="1"/>
            <a:r>
              <a:rPr lang="en-US" sz="2400" b="1" dirty="0" smtClean="0"/>
              <a:t>Unlimited liability</a:t>
            </a:r>
          </a:p>
          <a:p>
            <a:pPr lvl="1"/>
            <a:r>
              <a:rPr lang="en-US" sz="2400" b="1" dirty="0" smtClean="0"/>
              <a:t>Limited life</a:t>
            </a:r>
          </a:p>
          <a:p>
            <a:pPr lvl="1"/>
            <a:r>
              <a:rPr lang="en-US" sz="2400" b="1" dirty="0" smtClean="0"/>
              <a:t>Potential for conflict between partners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943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257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Answers to those Questions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7535"/>
            <a:ext cx="9905999" cy="446567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Consumers</a:t>
            </a:r>
          </a:p>
          <a:p>
            <a:pPr lvl="1"/>
            <a:r>
              <a:rPr lang="en-US" sz="2400" b="1" dirty="0" smtClean="0"/>
              <a:t>Decide WHAT to buy</a:t>
            </a:r>
          </a:p>
          <a:p>
            <a:r>
              <a:rPr lang="en-US" sz="2800" b="1" dirty="0" smtClean="0"/>
              <a:t>Producers</a:t>
            </a:r>
          </a:p>
          <a:p>
            <a:pPr lvl="1"/>
            <a:r>
              <a:rPr lang="en-US" sz="2400" b="1" dirty="0" smtClean="0"/>
              <a:t>Choose HOW to make it</a:t>
            </a:r>
          </a:p>
          <a:p>
            <a:r>
              <a:rPr lang="en-US" sz="2800" b="1" dirty="0" smtClean="0"/>
              <a:t>People with higher incomes</a:t>
            </a:r>
          </a:p>
          <a:p>
            <a:pPr lvl="1"/>
            <a:r>
              <a:rPr lang="en-US" sz="2400" b="1" dirty="0" smtClean="0"/>
              <a:t>WHO benefit more because they can buy more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595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25" y="613146"/>
            <a:ext cx="9905998" cy="955101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Economist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25" y="1585246"/>
            <a:ext cx="9905999" cy="39624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Economist study how people </a:t>
            </a:r>
          </a:p>
          <a:p>
            <a:pPr lvl="1"/>
            <a:r>
              <a:rPr lang="en-US" sz="2400" b="1" dirty="0" smtClean="0"/>
              <a:t>Produce</a:t>
            </a:r>
          </a:p>
          <a:p>
            <a:pPr lvl="1"/>
            <a:r>
              <a:rPr lang="en-US" sz="2400" b="1" dirty="0" smtClean="0"/>
              <a:t>Distribute </a:t>
            </a:r>
          </a:p>
          <a:p>
            <a:pPr lvl="1"/>
            <a:r>
              <a:rPr lang="en-US" sz="2400" b="1" dirty="0" smtClean="0"/>
              <a:t>Consume resources </a:t>
            </a:r>
          </a:p>
          <a:p>
            <a:r>
              <a:rPr lang="en-US" sz="2800" b="1" dirty="0" smtClean="0"/>
              <a:t>Use economic models to study specific parts of the economy </a:t>
            </a:r>
            <a:endParaRPr lang="en-US" sz="2800" b="1" dirty="0"/>
          </a:p>
        </p:txBody>
      </p:sp>
      <p:pic>
        <p:nvPicPr>
          <p:cNvPr id="2050" name="Picture 2" descr="Image result for famous econom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06" y="4313156"/>
            <a:ext cx="7846829" cy="25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3154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Famous Economist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62716"/>
            <a:ext cx="9905999" cy="448694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Adam Smith (1723-1790)</a:t>
            </a:r>
          </a:p>
          <a:p>
            <a:pPr lvl="1"/>
            <a:r>
              <a:rPr lang="en-US" sz="2400" b="1" dirty="0" smtClean="0"/>
              <a:t>Wrote </a:t>
            </a:r>
            <a:r>
              <a:rPr lang="en-US" sz="2400" b="1" u="sng" dirty="0" smtClean="0"/>
              <a:t>Wealth of Nations</a:t>
            </a:r>
          </a:p>
          <a:p>
            <a:pPr lvl="1"/>
            <a:r>
              <a:rPr lang="en-US" sz="2400" b="1" dirty="0" smtClean="0"/>
              <a:t>Free market, Laissez-Faire</a:t>
            </a:r>
          </a:p>
          <a:p>
            <a:pPr lvl="1"/>
            <a:r>
              <a:rPr lang="en-US" sz="2400" b="1" dirty="0" smtClean="0"/>
              <a:t>Division of labor</a:t>
            </a:r>
          </a:p>
          <a:p>
            <a:r>
              <a:rPr lang="en-US" sz="2800" b="1" u="sng" dirty="0" smtClean="0"/>
              <a:t>Karl Marx (1818-1883)</a:t>
            </a:r>
          </a:p>
          <a:p>
            <a:pPr lvl="1"/>
            <a:r>
              <a:rPr lang="en-US" sz="2400" b="1" dirty="0" smtClean="0"/>
              <a:t>Socialist, critic of capitalism</a:t>
            </a:r>
          </a:p>
          <a:p>
            <a:pPr lvl="1"/>
            <a:r>
              <a:rPr lang="en-US" sz="2400" b="1" dirty="0" smtClean="0"/>
              <a:t>Class struggle</a:t>
            </a:r>
          </a:p>
          <a:p>
            <a:pPr lvl="1"/>
            <a:r>
              <a:rPr lang="en-US" sz="2400" b="1" dirty="0" smtClean="0"/>
              <a:t>Proletariat v. Bourgeoisie </a:t>
            </a:r>
            <a:endParaRPr lang="en-US" sz="2400" b="1" dirty="0"/>
          </a:p>
        </p:txBody>
      </p:sp>
      <p:pic>
        <p:nvPicPr>
          <p:cNvPr id="3074" name="Picture 2" descr="http://www.sceconomics.org/images/AdamSm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931" y="831170"/>
            <a:ext cx="1975055" cy="294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conomyprofessor.com/im/theorists/karlmar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986" y="3778382"/>
            <a:ext cx="1905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550195" y="2077420"/>
            <a:ext cx="2551814" cy="454711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47747" y="4237412"/>
            <a:ext cx="2954262" cy="483444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40161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Famous Economists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50065"/>
            <a:ext cx="9905999" cy="4338084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John Maynard Keyes (1883-1946)</a:t>
            </a:r>
          </a:p>
          <a:p>
            <a:pPr lvl="1"/>
            <a:r>
              <a:rPr lang="en-US" sz="2400" b="1" dirty="0" smtClean="0"/>
              <a:t>Keynesian Economics</a:t>
            </a:r>
          </a:p>
          <a:p>
            <a:pPr lvl="1"/>
            <a:r>
              <a:rPr lang="en-US" sz="2400" b="1" dirty="0" smtClean="0"/>
              <a:t>Government hands on in economics</a:t>
            </a:r>
          </a:p>
          <a:p>
            <a:pPr lvl="1"/>
            <a:r>
              <a:rPr lang="en-US" sz="2400" b="1" dirty="0" smtClean="0"/>
              <a:t>FDR and New Deal</a:t>
            </a:r>
          </a:p>
          <a:p>
            <a:r>
              <a:rPr lang="en-US" sz="2800" b="1" u="sng" dirty="0" smtClean="0"/>
              <a:t>Milton Friedman (1912-2006)</a:t>
            </a:r>
          </a:p>
          <a:p>
            <a:pPr lvl="1"/>
            <a:r>
              <a:rPr lang="en-US" sz="2400" b="1" dirty="0" smtClean="0"/>
              <a:t>Economic freedom</a:t>
            </a:r>
          </a:p>
          <a:p>
            <a:pPr lvl="1"/>
            <a:r>
              <a:rPr lang="en-US" sz="2400" b="1" dirty="0" smtClean="0"/>
              <a:t>Laissez faire </a:t>
            </a:r>
            <a:endParaRPr lang="en-US" sz="2400" b="1" dirty="0"/>
          </a:p>
        </p:txBody>
      </p:sp>
      <p:pic>
        <p:nvPicPr>
          <p:cNvPr id="4098" name="Picture 2" descr="http://www.liberalhistory.org.uk/uploads/key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1138598"/>
            <a:ext cx="2081448" cy="249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lton Fried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35" y="3623418"/>
            <a:ext cx="2067087" cy="27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741042" y="1939316"/>
            <a:ext cx="1339703" cy="448150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094411" y="4090770"/>
            <a:ext cx="1986334" cy="438700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5101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Micro vs Macro Economics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7534"/>
            <a:ext cx="9905999" cy="435934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Macroeconomics (big picture) </a:t>
            </a:r>
          </a:p>
          <a:p>
            <a:pPr lvl="1"/>
            <a:r>
              <a:rPr lang="en-US" sz="2400" b="1" dirty="0" smtClean="0"/>
              <a:t>How the overall economy works </a:t>
            </a:r>
          </a:p>
          <a:p>
            <a:pPr lvl="1"/>
            <a:r>
              <a:rPr lang="en-US" sz="2400" b="1" dirty="0" smtClean="0"/>
              <a:t>Employment, gross domestic product, inflation </a:t>
            </a:r>
          </a:p>
          <a:p>
            <a:r>
              <a:rPr lang="en-US" sz="2800" b="1" dirty="0" smtClean="0"/>
              <a:t>Microeconomics (little picture)</a:t>
            </a:r>
          </a:p>
          <a:p>
            <a:pPr lvl="1"/>
            <a:r>
              <a:rPr lang="en-US" sz="2400" b="1" dirty="0" smtClean="0"/>
              <a:t>How supply and demand interact in markets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65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4877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Scarcity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7535"/>
            <a:ext cx="9905999" cy="431681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Scarcity is not being able to have everything you want</a:t>
            </a:r>
          </a:p>
          <a:p>
            <a:r>
              <a:rPr lang="en-US" sz="2800" b="1" dirty="0" smtClean="0"/>
              <a:t>There are not enough resources and products to satisfy us:</a:t>
            </a:r>
          </a:p>
          <a:p>
            <a:pPr lvl="1"/>
            <a:r>
              <a:rPr lang="en-US" sz="2400" b="1" dirty="0" smtClean="0"/>
              <a:t>Our wants and needs are unlimited</a:t>
            </a:r>
          </a:p>
          <a:p>
            <a:pPr lvl="1"/>
            <a:r>
              <a:rPr lang="en-US" sz="2400" b="1" dirty="0" smtClean="0"/>
              <a:t>Resources however are limited </a:t>
            </a:r>
          </a:p>
          <a:p>
            <a:r>
              <a:rPr lang="en-US" sz="2800" b="1" dirty="0" smtClean="0"/>
              <a:t>Consumers, businesses and governments must make choices</a:t>
            </a:r>
          </a:p>
          <a:p>
            <a:pPr lvl="1"/>
            <a:r>
              <a:rPr lang="en-US" sz="2400" b="1" dirty="0" smtClean="0"/>
              <a:t>Known as Trade-offs</a:t>
            </a:r>
          </a:p>
          <a:p>
            <a:pPr lvl="1"/>
            <a:r>
              <a:rPr lang="en-US" sz="2400" b="1" dirty="0" smtClean="0"/>
              <a:t>Opportunity Cost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86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27097</TotalTime>
  <Words>911</Words>
  <Application>Microsoft Office PowerPoint</Application>
  <PresentationFormat>Widescreen</PresentationFormat>
  <Paragraphs>204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Berlin Sans FB</vt:lpstr>
      <vt:lpstr>Calibri</vt:lpstr>
      <vt:lpstr>Constantia</vt:lpstr>
      <vt:lpstr>Times New Roman</vt:lpstr>
      <vt:lpstr>Trebuchet MS</vt:lpstr>
      <vt:lpstr>Tw Cen MT</vt:lpstr>
      <vt:lpstr>Circuit</vt:lpstr>
      <vt:lpstr>What is Economics????</vt:lpstr>
      <vt:lpstr>Economics</vt:lpstr>
      <vt:lpstr>Basic Economic Questions</vt:lpstr>
      <vt:lpstr>Answers to those Questions</vt:lpstr>
      <vt:lpstr>Economist</vt:lpstr>
      <vt:lpstr>Famous Economist</vt:lpstr>
      <vt:lpstr>Famous Economists</vt:lpstr>
      <vt:lpstr>Micro vs Macro Economics</vt:lpstr>
      <vt:lpstr>Scarcity</vt:lpstr>
      <vt:lpstr>Supply and Demand</vt:lpstr>
      <vt:lpstr>Demand</vt:lpstr>
      <vt:lpstr>Demand Schedule</vt:lpstr>
      <vt:lpstr>Demand Graph</vt:lpstr>
      <vt:lpstr>Law of Demand</vt:lpstr>
      <vt:lpstr>determinants of Demand</vt:lpstr>
      <vt:lpstr>Principle of Diminishing Marginal Utility </vt:lpstr>
      <vt:lpstr>PowerPoint Presentation</vt:lpstr>
      <vt:lpstr>Supply</vt:lpstr>
      <vt:lpstr>Supply</vt:lpstr>
      <vt:lpstr>Changes in Supply</vt:lpstr>
      <vt:lpstr>Changes in Supply</vt:lpstr>
      <vt:lpstr> Changes in Supply</vt:lpstr>
      <vt:lpstr>PowerPoint Presentation</vt:lpstr>
      <vt:lpstr>Elasticity of Supply</vt:lpstr>
      <vt:lpstr>Types of Businesses</vt:lpstr>
      <vt:lpstr>Business Organizations</vt:lpstr>
      <vt:lpstr>Starting a business </vt:lpstr>
      <vt:lpstr>Sole Proprietorships</vt:lpstr>
      <vt:lpstr>Partnership</vt:lpstr>
      <vt:lpstr>Partnership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Economics????</dc:title>
  <dc:creator>athomas2</dc:creator>
  <cp:lastModifiedBy>athomas2</cp:lastModifiedBy>
  <cp:revision>23</cp:revision>
  <dcterms:created xsi:type="dcterms:W3CDTF">2018-04-18T17:28:49Z</dcterms:created>
  <dcterms:modified xsi:type="dcterms:W3CDTF">2018-05-07T13:06:39Z</dcterms:modified>
</cp:coreProperties>
</file>